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8" r:id="rId5"/>
    <p:sldId id="259" r:id="rId6"/>
    <p:sldId id="267" r:id="rId7"/>
    <p:sldId id="269" r:id="rId8"/>
    <p:sldId id="270" r:id="rId9"/>
    <p:sldId id="272" r:id="rId10"/>
    <p:sldId id="273" r:id="rId11"/>
    <p:sldId id="271" r:id="rId12"/>
    <p:sldId id="278" r:id="rId13"/>
    <p:sldId id="263" r:id="rId14"/>
    <p:sldId id="286" r:id="rId15"/>
    <p:sldId id="287" r:id="rId16"/>
    <p:sldId id="264" r:id="rId17"/>
    <p:sldId id="276" r:id="rId18"/>
    <p:sldId id="275" r:id="rId19"/>
    <p:sldId id="274" r:id="rId20"/>
    <p:sldId id="265" r:id="rId21"/>
    <p:sldId id="281" r:id="rId22"/>
    <p:sldId id="277" r:id="rId23"/>
    <p:sldId id="284" r:id="rId24"/>
    <p:sldId id="283" r:id="rId25"/>
    <p:sldId id="279" r:id="rId26"/>
    <p:sldId id="26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e Hamlin" initials="L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E75"/>
    <a:srgbClr val="2C75C5"/>
    <a:srgbClr val="005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05"/>
    </p:cViewPr>
  </p:sorterViewPr>
  <p:notesViewPr>
    <p:cSldViewPr snapToGrid="0">
      <p:cViewPr>
        <p:scale>
          <a:sx n="110" d="100"/>
          <a:sy n="110" d="100"/>
        </p:scale>
        <p:origin x="-797" y="123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138806B-CC4E-4C13-A8D9-A620F908EA17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2561AFA4-9178-4EA4-87D2-ABF229D3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2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599C4631-B014-4ECA-9F75-E8F55BB11E1C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8916D6A2-6779-4FD7-B35B-83506DFB0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4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27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visual about production, delivery and presentation of audio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61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5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24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3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trouble with this –</a:t>
            </a:r>
          </a:p>
          <a:p>
            <a:endParaRPr lang="en-US" dirty="0"/>
          </a:p>
          <a:p>
            <a:pPr marL="232936" indent="-232936">
              <a:buAutoNum type="arabicPeriod"/>
            </a:pPr>
            <a:r>
              <a:rPr lang="en-US" dirty="0"/>
              <a:t>My quibble with “in denial” </a:t>
            </a:r>
          </a:p>
          <a:p>
            <a:r>
              <a:rPr lang="en-US" dirty="0"/>
              <a:t>2. I’m thinking we should be careful about “speaking for” people who have not expressed an opinion one way or the other. </a:t>
            </a:r>
          </a:p>
          <a:p>
            <a:pPr marL="232936" indent="-232936">
              <a:buAutoNum type="arabicPeriod"/>
            </a:pPr>
            <a:endParaRPr lang="en-US" dirty="0"/>
          </a:p>
          <a:p>
            <a:r>
              <a:rPr lang="en-US" dirty="0"/>
              <a:t>I suggest:</a:t>
            </a:r>
          </a:p>
          <a:p>
            <a:endParaRPr lang="en-US" dirty="0"/>
          </a:p>
          <a:p>
            <a:r>
              <a:rPr lang="en-US" dirty="0"/>
              <a:t>Over the years, HLAA has received complaints about this problem. We believe now is the time for consumers to speak out!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4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2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comprehension studies being done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7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7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6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to be consistent about how we refer to this. Is it “Speech Masking” or “Noise Masking” or something else? </a:t>
            </a:r>
          </a:p>
          <a:p>
            <a:endParaRPr lang="en-US" dirty="0"/>
          </a:p>
          <a:p>
            <a:r>
              <a:rPr lang="en-US" dirty="0"/>
              <a:t>Also, if we are going to record TV audio, it should not be ads. There are no captioning rules for ads, I don’t see us getting rules for audio access for ads.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LH: I’m concerned if we use the word “big” here, people will use it to say “no”. I suggest leaving it at “Speech Masking is a problem when I listen to:”</a:t>
            </a:r>
          </a:p>
          <a:p>
            <a:endParaRPr lang="en-US" dirty="0"/>
          </a:p>
          <a:p>
            <a:r>
              <a:rPr lang="en-US" dirty="0"/>
              <a:t>Also we need to remember to bring hard copy for those who don’t download the mobile app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19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8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64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0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D6A2-6779-4FD7-B35B-83506DFB03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21905"/>
            <a:ext cx="7886700" cy="383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825625"/>
          </a:xfrm>
          <a:prstGeom prst="rect">
            <a:avLst/>
          </a:prstGeom>
          <a:solidFill>
            <a:srgbClr val="462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24" y="6023175"/>
            <a:ext cx="2101360" cy="65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8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by.com/us/en/technologies/AC-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msguide.com/us/samsung-tv-settings-guide,review-4663-9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lhamlin@hearingloss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Lhamlin@hearingloss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sumercomplaints.fcc.gov/hc/en-u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Lhamlin@hearingloss.or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gavitt@cox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524" y="2258088"/>
            <a:ext cx="86047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Turn Down the Music!</a:t>
            </a:r>
            <a:br>
              <a:rPr lang="en-US" sz="5400" b="1" dirty="0"/>
            </a:br>
            <a:r>
              <a:rPr lang="en-US" sz="5400" b="1" dirty="0"/>
              <a:t>Let Me Hear the Message!!</a:t>
            </a:r>
            <a:br>
              <a:rPr lang="en-US" b="1" dirty="0"/>
            </a:br>
            <a:r>
              <a:rPr lang="en-US" sz="2000" dirty="0"/>
              <a:t> </a:t>
            </a:r>
          </a:p>
          <a:p>
            <a:pPr algn="ctr"/>
            <a:r>
              <a:rPr lang="en-US" sz="3200" dirty="0"/>
              <a:t>The critical impact of background music and noise on speech comprehension for radio and TV — and what you can do about it.</a:t>
            </a:r>
          </a:p>
        </p:txBody>
      </p:sp>
    </p:spTree>
    <p:extLst>
      <p:ext uri="{BB962C8B-B14F-4D97-AF65-F5344CB8AC3E}">
        <p14:creationId xmlns:p14="http://schemas.microsoft.com/office/powerpoint/2010/main" val="362090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5"/>
            <a:ext cx="7886700" cy="3956864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600" b="1" dirty="0">
                <a:ea typeface="+mj-ea"/>
                <a:cs typeface="+mj-cs"/>
              </a:rPr>
              <a:t>Other Factors </a:t>
            </a:r>
            <a:r>
              <a:rPr lang="en-US" sz="3600" i="1" dirty="0"/>
              <a:t>(especially for middle-aged and older populations)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en-US" sz="13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 Processing speed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 Working memory capacity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 Distractors/divided and selective attention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 Ability to read lips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6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600" b="1" dirty="0">
                <a:ea typeface="+mj-ea"/>
                <a:cs typeface="+mj-cs"/>
              </a:rPr>
              <a:t>Music and Noise Maskers’ Effect 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sz="3600" b="1" dirty="0"/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People older than 50 years </a:t>
            </a:r>
            <a:r>
              <a:rPr lang="en-US" sz="3200" u="sng" dirty="0">
                <a:solidFill>
                  <a:prstClr val="black"/>
                </a:solidFill>
              </a:rPr>
              <a:t>without</a:t>
            </a:r>
            <a:r>
              <a:rPr lang="en-US" sz="3200" dirty="0">
                <a:solidFill>
                  <a:prstClr val="black"/>
                </a:solidFill>
              </a:rPr>
              <a:t> detectable hearing loss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People 30-50 years old:  Earbuds!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3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Making Media Audio Accessible</a:t>
            </a:r>
          </a:p>
          <a:p>
            <a:r>
              <a:rPr lang="en-US" dirty="0"/>
              <a:t>FCC regulations on</a:t>
            </a:r>
            <a:r>
              <a:rPr lang="en-US" b="1" dirty="0"/>
              <a:t> </a:t>
            </a:r>
            <a:r>
              <a:rPr lang="en-US" dirty="0"/>
              <a:t>TV has been focused on captioning; access for radio has not been addressed, to the best of our knowledge, to date</a:t>
            </a:r>
          </a:p>
          <a:p>
            <a:r>
              <a:rPr lang="en-US" dirty="0"/>
              <a:t>The key question: is the audio presented in a way that effectively communicates the programming to the listener? </a:t>
            </a:r>
          </a:p>
        </p:txBody>
      </p:sp>
    </p:spTree>
    <p:extLst>
      <p:ext uri="{BB962C8B-B14F-4D97-AF65-F5344CB8AC3E}">
        <p14:creationId xmlns:p14="http://schemas.microsoft.com/office/powerpoint/2010/main" val="109919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142" y="1998458"/>
            <a:ext cx="8374673" cy="412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TV Standards: Dolby AC 4 Standards</a:t>
            </a:r>
          </a:p>
          <a:p>
            <a:r>
              <a:rPr lang="en-US" dirty="0"/>
              <a:t>Viewers choose the audio they want </a:t>
            </a:r>
          </a:p>
          <a:p>
            <a:pPr lvl="1"/>
            <a:r>
              <a:rPr lang="en-US" sz="2800" dirty="0"/>
              <a:t>For example, sports fans can decide to focus on the announcers or crowd sounds </a:t>
            </a:r>
          </a:p>
          <a:p>
            <a:r>
              <a:rPr lang="en-US" dirty="0"/>
              <a:t>Viewers adjust the volume of the dialogue</a:t>
            </a:r>
          </a:p>
          <a:p>
            <a:r>
              <a:rPr lang="en-US" dirty="0"/>
              <a:t>Enables language and accessibility options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https://www.dolby.com/us/en/technologies/AC-4.html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5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6368"/>
            <a:ext cx="7886700" cy="409135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/>
              <a:t>LG TV Smart TV 2018 Sound Mode</a:t>
            </a:r>
          </a:p>
          <a:p>
            <a:pPr fontAlgn="base"/>
            <a:r>
              <a:rPr lang="en-US" dirty="0"/>
              <a:t>Cinema: optimized for movies</a:t>
            </a:r>
          </a:p>
          <a:p>
            <a:pPr fontAlgn="base"/>
            <a:r>
              <a:rPr lang="en-US" b="1" dirty="0"/>
              <a:t>Clear Voice: </a:t>
            </a:r>
            <a:r>
              <a:rPr lang="en-US" dirty="0"/>
              <a:t>emphasizes dialogue for clearer speech in movies and shows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b="1" dirty="0"/>
              <a:t>Sony</a:t>
            </a:r>
          </a:p>
          <a:p>
            <a:pPr fontAlgn="base"/>
            <a:r>
              <a:rPr lang="en-US" dirty="0"/>
              <a:t>Dynamic: Enhances the treble and bass for a clearer sound</a:t>
            </a:r>
          </a:p>
          <a:p>
            <a:pPr fontAlgn="base"/>
            <a:r>
              <a:rPr lang="en-US" b="1" dirty="0"/>
              <a:t>Clear Voice: </a:t>
            </a:r>
            <a:r>
              <a:rPr lang="en-US" dirty="0"/>
              <a:t>Makes voice clearer by lowering background sound</a:t>
            </a:r>
          </a:p>
          <a:p>
            <a:pPr fontAlgn="base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2677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2584"/>
            <a:ext cx="7886700" cy="43492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Samsung</a:t>
            </a:r>
          </a:p>
          <a:p>
            <a:r>
              <a:rPr lang="en-US" dirty="0"/>
              <a:t>“If you have trouble hearing whispered dialogue or bass, it drowns out other audio whenever things get loud, you can solve most of those problems with audio settings.” </a:t>
            </a:r>
          </a:p>
          <a:p>
            <a:r>
              <a:rPr lang="en-US" dirty="0"/>
              <a:t>Using “Expert Settings,” you can:</a:t>
            </a:r>
          </a:p>
          <a:p>
            <a:pPr lvl="1"/>
            <a:r>
              <a:rPr lang="en-US" dirty="0"/>
              <a:t>adjust the balance and specific frequencies in the equalizer </a:t>
            </a:r>
          </a:p>
          <a:p>
            <a:pPr lvl="1"/>
            <a:r>
              <a:rPr lang="en-US" dirty="0"/>
              <a:t>select the digital audio format (including Dolby Digital Plus)</a:t>
            </a:r>
          </a:p>
          <a:p>
            <a:pPr lvl="1"/>
            <a:r>
              <a:rPr lang="en-US" dirty="0"/>
              <a:t>change the delay between audio and video tracks</a:t>
            </a:r>
          </a:p>
          <a:p>
            <a:pPr lvl="1"/>
            <a:r>
              <a:rPr lang="en-US" dirty="0"/>
              <a:t>turn automatic volume leveling on and off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https://www.tomsguide.com/us/samsung-tv-settings-guide,review-4663-9.html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335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Radio: Standards for Accessibility?</a:t>
            </a:r>
          </a:p>
          <a:p>
            <a:r>
              <a:rPr lang="en-US" sz="3000" dirty="0"/>
              <a:t>Much more diverse universe for radio</a:t>
            </a:r>
          </a:p>
          <a:p>
            <a:pPr lvl="1"/>
            <a:r>
              <a:rPr lang="en-US" sz="3000" dirty="0"/>
              <a:t>Digital FM</a:t>
            </a:r>
          </a:p>
          <a:p>
            <a:pPr lvl="1"/>
            <a:r>
              <a:rPr lang="en-US" sz="3000" dirty="0"/>
              <a:t>Digital AM</a:t>
            </a:r>
          </a:p>
          <a:p>
            <a:pPr lvl="1"/>
            <a:r>
              <a:rPr lang="en-US" sz="3000" dirty="0"/>
              <a:t>HD (proprietary) </a:t>
            </a:r>
          </a:p>
          <a:p>
            <a:pPr lvl="1"/>
            <a:r>
              <a:rPr lang="en-US" sz="3000" dirty="0"/>
              <a:t>Satellite </a:t>
            </a:r>
          </a:p>
          <a:p>
            <a:pPr marL="914400" lvl="2" indent="0">
              <a:buNone/>
            </a:pPr>
            <a:endParaRPr lang="en-US" sz="3000" dirty="0"/>
          </a:p>
          <a:p>
            <a:r>
              <a:rPr lang="en-US" sz="3000" dirty="0"/>
              <a:t>We did not find the same kinds of technical, open or proprietary standards for consumer audio control for radio that are available for TV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7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Making Media Audio Accessible</a:t>
            </a:r>
          </a:p>
          <a:p>
            <a:r>
              <a:rPr lang="en-US" sz="3000" dirty="0"/>
              <a:t>The FCC has oversight of both radio and TV broadcasting</a:t>
            </a:r>
          </a:p>
          <a:p>
            <a:r>
              <a:rPr lang="en-US" sz="3000" dirty="0"/>
              <a:t>The FCC may be able to adopt or reference standards for accessibility of sound, if:</a:t>
            </a:r>
          </a:p>
          <a:p>
            <a:pPr lvl="1"/>
            <a:r>
              <a:rPr lang="en-US" sz="3000" dirty="0"/>
              <a:t>Technically possible</a:t>
            </a:r>
          </a:p>
          <a:p>
            <a:pPr lvl="1"/>
            <a:r>
              <a:rPr lang="en-US" sz="3000" dirty="0"/>
              <a:t>Demand from consumers: is there a need?</a:t>
            </a:r>
          </a:p>
        </p:txBody>
      </p:sp>
    </p:spTree>
    <p:extLst>
      <p:ext uri="{BB962C8B-B14F-4D97-AF65-F5344CB8AC3E}">
        <p14:creationId xmlns:p14="http://schemas.microsoft.com/office/powerpoint/2010/main" val="2996855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900" b="1" dirty="0">
                <a:ea typeface="+mj-ea"/>
                <a:cs typeface="+mj-cs"/>
              </a:rPr>
              <a:t>The Need for Advocacy</a:t>
            </a:r>
            <a:endParaRPr lang="en-US" sz="39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000" dirty="0">
                <a:solidFill>
                  <a:prstClr val="black"/>
                </a:solidFill>
              </a:rPr>
              <a:t>In the U.S., </a:t>
            </a:r>
            <a:r>
              <a:rPr lang="en-US" sz="3000" dirty="0"/>
              <a:t>48 million people </a:t>
            </a:r>
            <a:r>
              <a:rPr lang="en-US" sz="3000" dirty="0">
                <a:solidFill>
                  <a:prstClr val="black"/>
                </a:solidFill>
              </a:rPr>
              <a:t>have hearing loss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000" dirty="0">
                <a:solidFill>
                  <a:prstClr val="black"/>
                </a:solidFill>
              </a:rPr>
              <a:t>However, many don’t realize they have a hearing loss or don’t want to take steps to address their hearing loss or the inaccessible world we live in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sz="3000" b="1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000" b="1" dirty="0"/>
              <a:t>If we want change, we must speak out!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15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13" y="2021904"/>
            <a:ext cx="8421563" cy="394514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4400" b="1" dirty="0">
                <a:ea typeface="+mj-ea"/>
                <a:cs typeface="+mj-cs"/>
              </a:rPr>
              <a:t>Initial Efforts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sz="51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11200" dirty="0">
                <a:solidFill>
                  <a:prstClr val="black"/>
                </a:solidFill>
              </a:rPr>
              <a:t>Discussions with WAMU head of technology </a:t>
            </a:r>
            <a:r>
              <a:rPr lang="en-US" sz="11200" dirty="0">
                <a:solidFill>
                  <a:prstClr val="black"/>
                </a:solidFill>
                <a:sym typeface="Wingdings" pitchFamily="2" charset="2"/>
              </a:rPr>
              <a:t> NPR</a:t>
            </a:r>
            <a:r>
              <a:rPr lang="en-US" sz="11200" dirty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11200" dirty="0">
                <a:solidFill>
                  <a:prstClr val="black"/>
                </a:solidFill>
              </a:rPr>
              <a:t>And yet…NPR initially didn’t see it as a problem –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 typeface="Wingdings 2" panose="05020102010507070707" pitchFamily="18" charset="2"/>
              <a:buChar char=""/>
            </a:pPr>
            <a:r>
              <a:rPr lang="en-US" sz="11200" dirty="0">
                <a:solidFill>
                  <a:prstClr val="black"/>
                </a:solidFill>
              </a:rPr>
              <a:t> “I can hear the words just fine” </a:t>
            </a:r>
            <a:br>
              <a:rPr lang="en-US" sz="11200" dirty="0">
                <a:solidFill>
                  <a:prstClr val="black"/>
                </a:solidFill>
              </a:rPr>
            </a:br>
            <a:r>
              <a:rPr lang="en-US" sz="11200" i="1" dirty="0">
                <a:solidFill>
                  <a:prstClr val="black"/>
                </a:solidFill>
              </a:rPr>
              <a:t>(good hearing: a prerequisite of audio engineers)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 typeface="Wingdings 2" panose="05020102010507070707" pitchFamily="18" charset="2"/>
              <a:buChar char=""/>
            </a:pPr>
            <a:r>
              <a:rPr lang="en-US" sz="11200" dirty="0">
                <a:solidFill>
                  <a:prstClr val="black"/>
                </a:solidFill>
              </a:rPr>
              <a:t> Perky music – part of their “trademark”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 typeface="Wingdings 2" panose="05020102010507070707" pitchFamily="18" charset="2"/>
              <a:buChar char=""/>
            </a:pPr>
            <a:r>
              <a:rPr lang="en-US" sz="11200" b="1" u="sng" dirty="0">
                <a:solidFill>
                  <a:prstClr val="black"/>
                </a:solidFill>
              </a:rPr>
              <a:t>NPR received no complaints</a:t>
            </a:r>
            <a:r>
              <a:rPr lang="en-US" sz="11200" b="1" dirty="0">
                <a:solidFill>
                  <a:prstClr val="black"/>
                </a:solidFill>
              </a:rPr>
              <a:t>!!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11200" dirty="0">
                <a:solidFill>
                  <a:prstClr val="black"/>
                </a:solidFill>
              </a:rPr>
              <a:t>4 months later </a:t>
            </a:r>
            <a:r>
              <a:rPr lang="en-US" sz="11200" dirty="0">
                <a:solidFill>
                  <a:prstClr val="black"/>
                </a:solidFill>
                <a:sym typeface="Wingdings" pitchFamily="2" charset="2"/>
              </a:rPr>
              <a:t> one change! </a:t>
            </a:r>
            <a:r>
              <a:rPr lang="en-US" sz="11200" i="1" dirty="0">
                <a:solidFill>
                  <a:prstClr val="black"/>
                </a:solidFill>
                <a:sym typeface="Wingdings" pitchFamily="2" charset="2"/>
              </a:rPr>
              <a:t>(a start…)</a:t>
            </a:r>
            <a:endParaRPr lang="en-US" sz="11200" i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9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Christy Gavitt</a:t>
            </a:r>
            <a:br>
              <a:rPr lang="en-US" sz="4000" b="1" dirty="0"/>
            </a:br>
            <a:r>
              <a:rPr lang="en-US" sz="3200" dirty="0"/>
              <a:t>N-CHATT Trainer; Global Health Consultant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 err="1"/>
              <a:t>Lise</a:t>
            </a:r>
            <a:r>
              <a:rPr lang="en-US" sz="4000" b="1" dirty="0"/>
              <a:t> Hamlin</a:t>
            </a:r>
            <a:br>
              <a:rPr lang="en-US" sz="4000" b="1" dirty="0"/>
            </a:br>
            <a:r>
              <a:rPr lang="en-US" sz="3200" dirty="0"/>
              <a:t>HLAA Director of Public Policy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61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Advocating for Change for TV</a:t>
            </a:r>
            <a:endParaRPr lang="en-US" sz="3600" dirty="0"/>
          </a:p>
          <a:p>
            <a:pPr lvl="1"/>
            <a:r>
              <a:rPr lang="en-US" sz="2800" dirty="0"/>
              <a:t>Consumer action</a:t>
            </a:r>
          </a:p>
          <a:p>
            <a:pPr lvl="2"/>
            <a:r>
              <a:rPr lang="en-US" sz="2800" dirty="0"/>
              <a:t>Consumer surveys</a:t>
            </a:r>
          </a:p>
          <a:p>
            <a:pPr lvl="2"/>
            <a:r>
              <a:rPr lang="en-US" sz="2800" dirty="0"/>
              <a:t>Consumer sound masking log</a:t>
            </a:r>
          </a:p>
          <a:p>
            <a:pPr lvl="1"/>
            <a:r>
              <a:rPr lang="en-US" sz="2800" dirty="0"/>
              <a:t>Show the FCC why standards for TV audio are needed and should be adopted </a:t>
            </a:r>
          </a:p>
          <a:p>
            <a:pPr lvl="1"/>
            <a:r>
              <a:rPr lang="en-US" sz="2800" dirty="0"/>
              <a:t>Petition the FCC for a rulemaking</a:t>
            </a:r>
          </a:p>
          <a:p>
            <a:pPr lvl="2"/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04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Advocating for Change for Radio</a:t>
            </a:r>
          </a:p>
          <a:p>
            <a:pPr lvl="1"/>
            <a:r>
              <a:rPr lang="en-US" sz="2800" dirty="0"/>
              <a:t>Consumer action</a:t>
            </a:r>
          </a:p>
          <a:p>
            <a:pPr lvl="2"/>
            <a:r>
              <a:rPr lang="en-US" sz="2800" dirty="0"/>
              <a:t>Advocate for better quality sound with producers and broadcasters</a:t>
            </a:r>
          </a:p>
          <a:p>
            <a:pPr lvl="2"/>
            <a:r>
              <a:rPr lang="en-US" sz="2800" dirty="0"/>
              <a:t>Consumer surveys</a:t>
            </a:r>
          </a:p>
          <a:p>
            <a:pPr lvl="2"/>
            <a:r>
              <a:rPr lang="en-US" sz="2800" dirty="0"/>
              <a:t>Consumer sound masking log</a:t>
            </a:r>
          </a:p>
          <a:p>
            <a:pPr lvl="1"/>
            <a:r>
              <a:rPr lang="en-US" sz="2800" dirty="0"/>
              <a:t>Advocate for standards</a:t>
            </a:r>
          </a:p>
          <a:p>
            <a:pPr lvl="1"/>
            <a:r>
              <a:rPr lang="en-US" sz="2800" dirty="0"/>
              <a:t>Petition the FCC once standards are in the works or are available</a:t>
            </a:r>
          </a:p>
          <a:p>
            <a:pPr lvl="1"/>
            <a:endParaRPr lang="en-US" sz="32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5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4"/>
            <a:ext cx="7886700" cy="396858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600" b="1" dirty="0">
                <a:ea typeface="+mj-ea"/>
                <a:cs typeface="+mj-cs"/>
              </a:rPr>
              <a:t>What Can We Do </a:t>
            </a:r>
            <a:r>
              <a:rPr lang="en-US" sz="3600" b="1" i="1" dirty="0">
                <a:ea typeface="+mj-ea"/>
                <a:cs typeface="+mj-cs"/>
              </a:rPr>
              <a:t>Now</a:t>
            </a:r>
            <a:r>
              <a:rPr lang="en-US" sz="3600" b="1" dirty="0">
                <a:ea typeface="+mj-ea"/>
                <a:cs typeface="+mj-cs"/>
              </a:rPr>
              <a:t>?</a:t>
            </a:r>
            <a:endParaRPr lang="en-US" sz="36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Completing the music and noise maskers log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Complete logs by August 1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Return to </a:t>
            </a:r>
            <a:r>
              <a:rPr lang="en-US" sz="2800" dirty="0">
                <a:solidFill>
                  <a:prstClr val="black"/>
                </a:solidFill>
                <a:hlinkClick r:id="rId3"/>
              </a:rPr>
              <a:t>lhamlin@hearingloss.org</a:t>
            </a:r>
            <a:r>
              <a:rPr lang="en-US" sz="2800" dirty="0">
                <a:solidFill>
                  <a:prstClr val="black"/>
                </a:solidFill>
              </a:rPr>
              <a:t> or </a:t>
            </a:r>
          </a:p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en-US" sz="2800" dirty="0"/>
              <a:t>Via postal mail to HLAA:</a:t>
            </a:r>
          </a:p>
          <a:p>
            <a:pPr marL="796925" lvl="1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dirty="0"/>
              <a:t>Lise Hamlin</a:t>
            </a:r>
          </a:p>
          <a:p>
            <a:pPr marL="796925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796925" algn="l"/>
              </a:tabLst>
            </a:pPr>
            <a:r>
              <a:rPr lang="en-US" dirty="0"/>
              <a:t>Hearing Loss Association of America</a:t>
            </a:r>
          </a:p>
          <a:p>
            <a:pPr marL="796925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796925" algn="l"/>
              </a:tabLst>
            </a:pPr>
            <a:r>
              <a:rPr lang="en-US" dirty="0"/>
              <a:t>7910 Woodmont Avenue, Suite 1200</a:t>
            </a:r>
          </a:p>
          <a:p>
            <a:pPr marL="796925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796925" algn="l"/>
              </a:tabLst>
            </a:pPr>
            <a:r>
              <a:rPr lang="en-US" dirty="0"/>
              <a:t>Bethesda, MD  20814</a:t>
            </a:r>
          </a:p>
        </p:txBody>
      </p:sp>
    </p:spTree>
    <p:extLst>
      <p:ext uri="{BB962C8B-B14F-4D97-AF65-F5344CB8AC3E}">
        <p14:creationId xmlns:p14="http://schemas.microsoft.com/office/powerpoint/2010/main" val="4174161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 shot of log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3" y="1828800"/>
            <a:ext cx="8616461" cy="41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685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b="1" dirty="0"/>
              <a:t>What Can We Do </a:t>
            </a:r>
            <a:r>
              <a:rPr lang="en-US" sz="3200" b="1" i="1" dirty="0"/>
              <a:t>Now</a:t>
            </a:r>
            <a:r>
              <a:rPr lang="en-US" sz="3200" b="1" dirty="0"/>
              <a:t>?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US" dirty="0">
                <a:solidFill>
                  <a:prstClr val="black"/>
                </a:solidFill>
              </a:rPr>
              <a:t>Start the conversation with your local radio and/or TV  station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Large scale of problem (middle-aged, too)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Can’t hear = turn off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May impact listening base and possibly advertisers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50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Send completed logs to:</a:t>
            </a:r>
          </a:p>
          <a:p>
            <a:pPr marL="0" indent="0" algn="ctr">
              <a:buNone/>
            </a:pPr>
            <a:r>
              <a:rPr lang="en-US" sz="3600" dirty="0" err="1"/>
              <a:t>Lise</a:t>
            </a:r>
            <a:r>
              <a:rPr lang="en-US" sz="3600" dirty="0"/>
              <a:t> Hamlin </a:t>
            </a:r>
            <a:r>
              <a:rPr lang="en-US" sz="3600" dirty="0">
                <a:hlinkClick r:id="rId3"/>
              </a:rPr>
              <a:t>Lhamlin@hearingloss.org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Send complaints to the FCC:</a:t>
            </a:r>
          </a:p>
          <a:p>
            <a:pPr marL="0" indent="0" algn="ctr">
              <a:buNone/>
            </a:pPr>
            <a:r>
              <a:rPr lang="en-US" sz="3000" dirty="0">
                <a:hlinkClick r:id="rId4"/>
              </a:rPr>
              <a:t>https://consumercomplaints.fcc.gov/hc/en-us</a:t>
            </a:r>
            <a:r>
              <a:rPr lang="en-US" sz="3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53110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/>
              <a:t>Lise</a:t>
            </a:r>
            <a:r>
              <a:rPr lang="en-US" dirty="0"/>
              <a:t> Hamlin</a:t>
            </a:r>
          </a:p>
          <a:p>
            <a:pPr marL="0" indent="0" algn="ctr">
              <a:buNone/>
            </a:pPr>
            <a:r>
              <a:rPr lang="en-US" dirty="0"/>
              <a:t>Hearing Loss Association of America</a:t>
            </a:r>
          </a:p>
          <a:p>
            <a:pPr marL="0" indent="0" algn="ctr">
              <a:buNone/>
            </a:pPr>
            <a:r>
              <a:rPr lang="en-US" dirty="0"/>
              <a:t>7910 </a:t>
            </a:r>
            <a:r>
              <a:rPr lang="en-US" dirty="0" err="1"/>
              <a:t>Woodmont</a:t>
            </a:r>
            <a:r>
              <a:rPr lang="en-US" dirty="0"/>
              <a:t> Ave, Suite 1200</a:t>
            </a:r>
          </a:p>
          <a:p>
            <a:pPr marL="0" indent="0" algn="ctr">
              <a:buNone/>
            </a:pPr>
            <a:r>
              <a:rPr lang="en-US" dirty="0"/>
              <a:t>Bethesda, MD 20814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Lhamlin@hearingloss.org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Christy Gavitt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cgavitt@cox.net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936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Agenda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200" dirty="0"/>
              <a:t>What are Music and Noise Maskers?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Making Media Audio Accessible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Call to Action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4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The Problem: Music and Noise Maskers</a:t>
            </a:r>
          </a:p>
          <a:p>
            <a:r>
              <a:rPr lang="en-US" dirty="0"/>
              <a:t>Do you listen to radio and do fine – right up until the “man on the street” interview is inserted?</a:t>
            </a:r>
          </a:p>
          <a:p>
            <a:r>
              <a:rPr lang="en-US" dirty="0"/>
              <a:t>Do you follow along with the TV program until the sound effects or music drowns out the people talking?</a:t>
            </a:r>
          </a:p>
        </p:txBody>
      </p:sp>
    </p:spTree>
    <p:extLst>
      <p:ext uri="{BB962C8B-B14F-4D97-AF65-F5344CB8AC3E}">
        <p14:creationId xmlns:p14="http://schemas.microsoft.com/office/powerpoint/2010/main" val="427561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88" y="2033628"/>
            <a:ext cx="8374674" cy="40623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100" b="1" dirty="0"/>
              <a:t>Examples of Music and Noise Maskers</a:t>
            </a:r>
          </a:p>
          <a:p>
            <a:pPr marL="0" indent="0">
              <a:buNone/>
            </a:pPr>
            <a:endParaRPr lang="en-US" dirty="0"/>
          </a:p>
          <a:p>
            <a:pPr marL="690563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/>
              <a:t>NPR’s Morning Edition “bridge” music (old version)</a:t>
            </a:r>
          </a:p>
          <a:p>
            <a:pPr marL="690563" lvl="1" indent="-514350">
              <a:spcBef>
                <a:spcPts val="0"/>
              </a:spcBef>
              <a:buFont typeface="+mj-lt"/>
              <a:buAutoNum type="arabicPeriod"/>
            </a:pPr>
            <a:endParaRPr lang="en-US" sz="4000" dirty="0"/>
          </a:p>
          <a:p>
            <a:pPr marL="690563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/>
              <a:t>NPR’s Morning Edition “bridge” music – NEW  (as of May 6, 2019)</a:t>
            </a:r>
          </a:p>
          <a:p>
            <a:pPr marL="690563" lvl="1" indent="-514350">
              <a:spcBef>
                <a:spcPts val="0"/>
              </a:spcBef>
              <a:buAutoNum type="arabicPeriod"/>
            </a:pPr>
            <a:endParaRPr lang="en-US" sz="4000" dirty="0"/>
          </a:p>
          <a:p>
            <a:pPr marL="690563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/>
              <a:t>TV Ad</a:t>
            </a:r>
          </a:p>
          <a:p>
            <a:pPr marL="690563" lvl="1" indent="-514350">
              <a:spcBef>
                <a:spcPts val="0"/>
              </a:spcBef>
              <a:buAutoNum type="arabicPeriod"/>
            </a:pPr>
            <a:endParaRPr lang="en-US" sz="4000" dirty="0"/>
          </a:p>
          <a:p>
            <a:pPr marL="690563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/>
              <a:t>PBS TV show</a:t>
            </a:r>
          </a:p>
        </p:txBody>
      </p:sp>
    </p:spTree>
    <p:extLst>
      <p:ext uri="{BB962C8B-B14F-4D97-AF65-F5344CB8AC3E}">
        <p14:creationId xmlns:p14="http://schemas.microsoft.com/office/powerpoint/2010/main" val="364024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4"/>
            <a:ext cx="7886700" cy="4162080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200" b="1" dirty="0">
                <a:solidFill>
                  <a:prstClr val="black"/>
                </a:solidFill>
                <a:ea typeface="+mj-ea"/>
                <a:cs typeface="+mj-cs"/>
              </a:rPr>
              <a:t>Mobile Convention 2019 App Survey</a:t>
            </a:r>
            <a:endParaRPr lang="en-US" sz="4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en-US" sz="3000" b="1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Question #1:  </a:t>
            </a:r>
            <a:r>
              <a:rPr lang="en-US" sz="3000" b="1" dirty="0"/>
              <a:t>Music and noise maskers makes it difficult for me to understand the program: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000" b="1" dirty="0">
                <a:solidFill>
                  <a:prstClr val="black"/>
                </a:solidFill>
              </a:rPr>
              <a:t>    </a:t>
            </a:r>
            <a:r>
              <a:rPr lang="en-US" sz="3000" b="1" dirty="0">
                <a:solidFill>
                  <a:srgbClr val="0070C0"/>
                </a:solidFill>
              </a:rPr>
              <a:t>A)</a:t>
            </a:r>
            <a:r>
              <a:rPr lang="en-US" sz="3000" b="1" dirty="0">
                <a:solidFill>
                  <a:prstClr val="black"/>
                </a:solidFill>
              </a:rPr>
              <a:t>  YES   </a:t>
            </a:r>
            <a:r>
              <a:rPr lang="en-US" sz="3000" b="1" dirty="0">
                <a:solidFill>
                  <a:srgbClr val="0070C0"/>
                </a:solidFill>
              </a:rPr>
              <a:t>B)</a:t>
            </a:r>
            <a:r>
              <a:rPr lang="en-US" sz="3000" b="1" dirty="0">
                <a:solidFill>
                  <a:prstClr val="black"/>
                </a:solidFill>
              </a:rPr>
              <a:t>  NO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en-US" sz="3000" b="1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000" b="1" dirty="0"/>
              <a:t>If yes…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Question #2:  </a:t>
            </a:r>
            <a:r>
              <a:rPr lang="en-US" sz="3000" b="1" dirty="0"/>
              <a:t>Music and noise maskers are a </a:t>
            </a:r>
            <a:r>
              <a:rPr lang="en-US" sz="3000" b="1" dirty="0">
                <a:solidFill>
                  <a:prstClr val="black"/>
                </a:solidFill>
              </a:rPr>
              <a:t>problem when I listen to: 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000" b="1" dirty="0">
                <a:solidFill>
                  <a:srgbClr val="0070C0"/>
                </a:solidFill>
              </a:rPr>
              <a:t>    A)</a:t>
            </a:r>
            <a:r>
              <a:rPr lang="en-US" sz="3000" b="1" dirty="0">
                <a:solidFill>
                  <a:prstClr val="black"/>
                </a:solidFill>
              </a:rPr>
              <a:t> RADIO  </a:t>
            </a:r>
            <a:r>
              <a:rPr lang="en-US" sz="3000" b="1" dirty="0">
                <a:solidFill>
                  <a:srgbClr val="0070C0"/>
                </a:solidFill>
              </a:rPr>
              <a:t>B)</a:t>
            </a:r>
            <a:r>
              <a:rPr lang="en-US" sz="3000" b="1" dirty="0">
                <a:solidFill>
                  <a:prstClr val="black"/>
                </a:solidFill>
              </a:rPr>
              <a:t> TV   </a:t>
            </a:r>
            <a:r>
              <a:rPr lang="en-US" sz="3000" b="1" dirty="0">
                <a:solidFill>
                  <a:srgbClr val="0070C0"/>
                </a:solidFill>
              </a:rPr>
              <a:t>C)</a:t>
            </a:r>
            <a:r>
              <a:rPr lang="en-US" sz="3000" b="1" dirty="0">
                <a:solidFill>
                  <a:prstClr val="black"/>
                </a:solidFill>
              </a:rPr>
              <a:t> BOTH</a:t>
            </a:r>
            <a:endParaRPr lang="en-US" sz="30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9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5"/>
            <a:ext cx="7886700" cy="408581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900" b="1" dirty="0">
                <a:ea typeface="+mj-ea"/>
                <a:cs typeface="+mj-cs"/>
              </a:rPr>
              <a:t>After Listening to the Clips….</a:t>
            </a:r>
            <a:endParaRPr lang="en-US" sz="39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3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000" dirty="0">
                <a:solidFill>
                  <a:prstClr val="black"/>
                </a:solidFill>
              </a:rPr>
              <a:t>How did it make you feel?</a:t>
            </a:r>
            <a:endParaRPr lang="en-US" sz="30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3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000" dirty="0">
                <a:solidFill>
                  <a:prstClr val="black"/>
                </a:solidFill>
              </a:rPr>
              <a:t>What other kinds of programs on the TV, radio, or internet do you find difficult to understand?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3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3000" dirty="0">
                <a:solidFill>
                  <a:prstClr val="black"/>
                </a:solidFill>
              </a:rPr>
              <a:t>What do you do when you listen these types of programs with </a:t>
            </a:r>
            <a:r>
              <a:rPr lang="en-US" sz="3000" dirty="0"/>
              <a:t>music and noise maskers</a:t>
            </a:r>
            <a:r>
              <a:rPr lang="en-US" sz="3000" dirty="0">
                <a:solidFill>
                  <a:prstClr val="black"/>
                </a:solidFill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6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2586"/>
            <a:ext cx="7886700" cy="424375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6500" b="1" dirty="0">
                <a:ea typeface="+mj-ea"/>
                <a:cs typeface="+mj-cs"/>
              </a:rPr>
              <a:t>Music and Noise Maskers’ Effect on Comprehension</a:t>
            </a:r>
            <a:endParaRPr lang="en-US" sz="65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500" dirty="0">
                <a:solidFill>
                  <a:prstClr val="black"/>
                </a:solidFill>
              </a:rPr>
              <a:t>Netherlands study (University of Groningen) – Feb. 2014: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500" u="sng" dirty="0">
                <a:solidFill>
                  <a:prstClr val="black"/>
                </a:solidFill>
              </a:rPr>
              <a:t>Susceptibility to Interference by Music and Speech Maskers in Middle-Aged Adults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en-US" sz="45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4500" dirty="0">
                <a:solidFill>
                  <a:prstClr val="black"/>
                </a:solidFill>
              </a:rPr>
              <a:t>Sample size: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4500" dirty="0">
                <a:solidFill>
                  <a:prstClr val="black"/>
                </a:solidFill>
              </a:rPr>
              <a:t>13 young men &amp; women:  19-26 years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4500" dirty="0">
                <a:solidFill>
                  <a:prstClr val="black"/>
                </a:solidFill>
              </a:rPr>
              <a:t>12 middle-aged men &amp; women: 51-63 years</a:t>
            </a:r>
            <a:endParaRPr lang="en-US" sz="4500" b="1" dirty="0">
              <a:solidFill>
                <a:prstClr val="black"/>
              </a:solidFill>
              <a:sym typeface="Wingdings" pitchFamily="2" charset="2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500" b="1" dirty="0">
                <a:solidFill>
                  <a:prstClr val="black"/>
                </a:solidFill>
                <a:sym typeface="Wingdings" pitchFamily="2" charset="2"/>
              </a:rPr>
              <a:t></a:t>
            </a:r>
            <a:r>
              <a:rPr lang="en-US" sz="4500" b="1" u="sng" dirty="0">
                <a:solidFill>
                  <a:prstClr val="black"/>
                </a:solidFill>
              </a:rPr>
              <a:t>ALL HAD NORMAL HEARING</a:t>
            </a:r>
            <a:r>
              <a:rPr lang="en-US" sz="4500" b="1" dirty="0">
                <a:solidFill>
                  <a:prstClr val="black"/>
                </a:solidFill>
              </a:rPr>
              <a:t> </a:t>
            </a:r>
            <a:r>
              <a:rPr lang="en-US" sz="4500" b="1" dirty="0">
                <a:solidFill>
                  <a:prstClr val="black"/>
                </a:solidFill>
                <a:sym typeface="Wingdings" pitchFamily="2" charset="2"/>
              </a:rPr>
              <a:t> </a:t>
            </a:r>
            <a:endParaRPr lang="en-US" sz="45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9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096" y="1904673"/>
            <a:ext cx="7886700" cy="394514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b="1" dirty="0"/>
              <a:t>Music and Noise Maskers’ </a:t>
            </a:r>
            <a:r>
              <a:rPr lang="en-US" sz="3200" b="1" dirty="0">
                <a:solidFill>
                  <a:prstClr val="black"/>
                </a:solidFill>
              </a:rPr>
              <a:t>Effect on Comprehension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200" dirty="0">
                <a:solidFill>
                  <a:prstClr val="black"/>
                </a:solidFill>
              </a:rPr>
              <a:t>Significant masking effect (from most to least):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971550" lvl="1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Competing speech</a:t>
            </a:r>
          </a:p>
          <a:p>
            <a:pPr marL="971550" lvl="1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Music</a:t>
            </a:r>
          </a:p>
          <a:p>
            <a:pPr marL="971550" lvl="1" indent="-51435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Constant noise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1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1212</Words>
  <Application>Microsoft Office PowerPoint</Application>
  <PresentationFormat>On-screen Show (4:3)</PresentationFormat>
  <Paragraphs>199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CMIAV</dc:creator>
  <cp:lastModifiedBy>Christy Gavitt</cp:lastModifiedBy>
  <cp:revision>120</cp:revision>
  <cp:lastPrinted>2019-06-09T20:33:00Z</cp:lastPrinted>
  <dcterms:created xsi:type="dcterms:W3CDTF">2017-03-02T17:05:59Z</dcterms:created>
  <dcterms:modified xsi:type="dcterms:W3CDTF">2019-06-09T20:34:05Z</dcterms:modified>
</cp:coreProperties>
</file>