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7" r:id="rId2"/>
    <p:sldId id="258" r:id="rId3"/>
    <p:sldId id="277" r:id="rId4"/>
    <p:sldId id="260" r:id="rId5"/>
    <p:sldId id="261" r:id="rId6"/>
    <p:sldId id="262" r:id="rId7"/>
    <p:sldId id="278" r:id="rId8"/>
    <p:sldId id="264" r:id="rId9"/>
    <p:sldId id="274" r:id="rId10"/>
    <p:sldId id="275" r:id="rId11"/>
    <p:sldId id="279" r:id="rId12"/>
    <p:sldId id="265" r:id="rId13"/>
    <p:sldId id="266" r:id="rId14"/>
    <p:sldId id="267" r:id="rId15"/>
    <p:sldId id="269" r:id="rId16"/>
    <p:sldId id="280" r:id="rId17"/>
    <p:sldId id="276" r:id="rId18"/>
    <p:sldId id="281" r:id="rId19"/>
    <p:sldId id="272" r:id="rId20"/>
    <p:sldId id="273" r:id="rId21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2E75"/>
    <a:srgbClr val="2C75C5"/>
    <a:srgbClr val="0059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60"/>
  </p:normalViewPr>
  <p:slideViewPr>
    <p:cSldViewPr snapToGrid="0">
      <p:cViewPr>
        <p:scale>
          <a:sx n="81" d="100"/>
          <a:sy n="81" d="100"/>
        </p:scale>
        <p:origin x="-2484" y="-8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5620A84D-5D0E-46F0-BC74-45AD670E11B3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561F47A6-BC2F-4195-95FB-2E1BB9365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4743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3BD721AB-9C03-4B62-9FD4-EEC543682BB3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03B37B98-AD73-488C-87C4-2AA1DDEC3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171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4648A3-64CC-4635-8EC3-FF3C88C13C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262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FE89A91-E5B2-4B5C-BC1C-76DE565E8C84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F61640F-FB35-4741-A20B-390FF9E84B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428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FE89A91-E5B2-4B5C-BC1C-76DE565E8C84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F61640F-FB35-4741-A20B-390FF9E84B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070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FE89A91-E5B2-4B5C-BC1C-76DE565E8C84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F61640F-FB35-4741-A20B-390FF9E84B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277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FE89A91-E5B2-4B5C-BC1C-76DE565E8C84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F61640F-FB35-4741-A20B-390FF9E84B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563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FE89A91-E5B2-4B5C-BC1C-76DE565E8C84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F61640F-FB35-4741-A20B-390FF9E84B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90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FE89A91-E5B2-4B5C-BC1C-76DE565E8C84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F61640F-FB35-4741-A20B-390FF9E84B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258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FE89A91-E5B2-4B5C-BC1C-76DE565E8C84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F61640F-FB35-4741-A20B-390FF9E84B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920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FE89A91-E5B2-4B5C-BC1C-76DE565E8C84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F61640F-FB35-4741-A20B-390FF9E84B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56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FE89A91-E5B2-4B5C-BC1C-76DE565E8C84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F61640F-FB35-4741-A20B-390FF9E84B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06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FE89A91-E5B2-4B5C-BC1C-76DE565E8C84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F61640F-FB35-4741-A20B-390FF9E84B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974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FE89A91-E5B2-4B5C-BC1C-76DE565E8C84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F61640F-FB35-4741-A20B-390FF9E84B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294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021905"/>
            <a:ext cx="7886700" cy="38347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-1"/>
            <a:ext cx="9144000" cy="1825625"/>
          </a:xfrm>
          <a:prstGeom prst="rect">
            <a:avLst/>
          </a:prstGeom>
          <a:solidFill>
            <a:srgbClr val="462E7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9724" y="6023175"/>
            <a:ext cx="2101360" cy="658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189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roger.manno@senate.state.md.us" TargetMode="External"/><Relationship Id="rId2" Type="http://schemas.openxmlformats.org/officeDocument/2006/relationships/hyperlink" Target="http://msa.maryland.gov/msa/mdmanual/36loc/mo/html/mo.html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earingloss.org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earingloss.org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lhamlin@hearingloss.org" TargetMode="External"/><Relationship Id="rId2" Type="http://schemas.openxmlformats.org/officeDocument/2006/relationships/hyperlink" Target="http://www.hearingloss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4999"/>
            <a:ext cx="7772400" cy="1604963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HLAA Advocacy 2019 </a:t>
            </a:r>
            <a:br>
              <a:rPr lang="en-US" sz="4800" b="1" dirty="0" smtClean="0"/>
            </a:br>
            <a:r>
              <a:rPr lang="en-US" sz="4800" b="1" i="1" dirty="0" smtClean="0"/>
              <a:t>for Leaders</a:t>
            </a:r>
            <a:endParaRPr lang="en-US" sz="4800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2247777"/>
          </a:xfrm>
        </p:spPr>
        <p:txBody>
          <a:bodyPr>
            <a:normAutofit fontScale="85000" lnSpcReduction="20000"/>
          </a:bodyPr>
          <a:lstStyle/>
          <a:p>
            <a:endParaRPr lang="en-US" b="1" dirty="0" smtClean="0"/>
          </a:p>
          <a:p>
            <a:r>
              <a:rPr lang="en-US" sz="3300" dirty="0" smtClean="0"/>
              <a:t>HLAA2019 Convention</a:t>
            </a:r>
          </a:p>
          <a:p>
            <a:r>
              <a:rPr lang="en-US" sz="3300" dirty="0" smtClean="0"/>
              <a:t>June 22, 2019</a:t>
            </a:r>
          </a:p>
          <a:p>
            <a:endParaRPr lang="en-US" b="1" dirty="0"/>
          </a:p>
          <a:p>
            <a:pPr algn="r"/>
            <a:r>
              <a:rPr lang="en-US" sz="2100" dirty="0" smtClean="0"/>
              <a:t>Lise Hamlin</a:t>
            </a:r>
          </a:p>
          <a:p>
            <a:pPr algn="r"/>
            <a:r>
              <a:rPr lang="en-US" sz="2100" dirty="0" smtClean="0"/>
              <a:t> HLAA Director of Public Policy</a:t>
            </a:r>
          </a:p>
        </p:txBody>
      </p:sp>
    </p:spTree>
    <p:extLst>
      <p:ext uri="{BB962C8B-B14F-4D97-AF65-F5344CB8AC3E}">
        <p14:creationId xmlns:p14="http://schemas.microsoft.com/office/powerpoint/2010/main" val="81950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 smtClean="0"/>
              <a:t>State Laws</a:t>
            </a:r>
          </a:p>
          <a:p>
            <a:pPr marL="0" indent="0">
              <a:buNone/>
            </a:pPr>
            <a:r>
              <a:rPr lang="en-US" dirty="0" smtClean="0"/>
              <a:t>Return </a:t>
            </a:r>
            <a:r>
              <a:rPr lang="en-US" dirty="0"/>
              <a:t>policies for hearing aids</a:t>
            </a:r>
          </a:p>
          <a:p>
            <a:r>
              <a:rPr lang="en-US" dirty="0"/>
              <a:t>28 states: no mandatory return policy in place</a:t>
            </a:r>
          </a:p>
          <a:p>
            <a:r>
              <a:rPr lang="en-US" dirty="0" smtClean="0"/>
              <a:t>30-day trial period for most states</a:t>
            </a:r>
          </a:p>
          <a:p>
            <a:r>
              <a:rPr lang="en-US" dirty="0" smtClean="0"/>
              <a:t>45-day trial period for Minnesota, New Mexico, New York and Vermont</a:t>
            </a:r>
            <a:endParaRPr lang="en-US" dirty="0"/>
          </a:p>
          <a:p>
            <a:r>
              <a:rPr lang="en-US" dirty="0"/>
              <a:t>“Restocking fees</a:t>
            </a:r>
            <a:r>
              <a:rPr lang="en-US" dirty="0" smtClean="0"/>
              <a:t>” can be 10 percent – or higher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1394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b="1" dirty="0" smtClean="0"/>
              <a:t>Tips for Effective Advocacy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2610064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21905"/>
            <a:ext cx="7886700" cy="403892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="1" dirty="0" smtClean="0"/>
              <a:t>Tips for Effective Advocacy: Planning</a:t>
            </a:r>
          </a:p>
          <a:p>
            <a:r>
              <a:rPr lang="en-US" dirty="0" smtClean="0"/>
              <a:t>Developing a strategy with supporters</a:t>
            </a:r>
          </a:p>
          <a:p>
            <a:r>
              <a:rPr lang="en-US" dirty="0" smtClean="0"/>
              <a:t>Stressing local and personal impact</a:t>
            </a:r>
          </a:p>
          <a:p>
            <a:r>
              <a:rPr lang="en-US" dirty="0" smtClean="0"/>
              <a:t>Finding the best legislator to champion your bill</a:t>
            </a:r>
          </a:p>
          <a:p>
            <a:r>
              <a:rPr lang="en-US" dirty="0" smtClean="0"/>
              <a:t>Acknowledging the importance of legislative staff</a:t>
            </a:r>
          </a:p>
          <a:p>
            <a:r>
              <a:rPr lang="en-US" dirty="0" smtClean="0"/>
              <a:t>Addressing the opposition</a:t>
            </a:r>
          </a:p>
          <a:p>
            <a:r>
              <a:rPr lang="en-US" dirty="0" smtClean="0"/>
              <a:t>Working as a team – </a:t>
            </a:r>
            <a:r>
              <a:rPr lang="en-US" i="1" dirty="0" smtClean="0"/>
              <a:t>No Lone Rangers!</a:t>
            </a:r>
          </a:p>
          <a:p>
            <a:r>
              <a:rPr lang="en-US" dirty="0" smtClean="0"/>
              <a:t>Working with HLAA headquarters’ staff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41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Tips for Effective Advocacy: Engaging Constituents</a:t>
            </a:r>
          </a:p>
          <a:p>
            <a:r>
              <a:rPr lang="en-US" dirty="0" smtClean="0"/>
              <a:t>Making it easy, understanding its importance</a:t>
            </a:r>
          </a:p>
          <a:p>
            <a:pPr lvl="1"/>
            <a:r>
              <a:rPr lang="en-US" dirty="0" smtClean="0"/>
              <a:t>Getting chapter/state members sending emails or writing letters</a:t>
            </a:r>
          </a:p>
          <a:p>
            <a:pPr lvl="1"/>
            <a:r>
              <a:rPr lang="en-US" dirty="0" smtClean="0"/>
              <a:t>Using the legislator's comment page, Facebook or Twitter accounts </a:t>
            </a:r>
          </a:p>
          <a:p>
            <a:pPr lvl="1"/>
            <a:r>
              <a:rPr lang="en-US" dirty="0" smtClean="0"/>
              <a:t>Attending Town Hall meetings</a:t>
            </a:r>
            <a:endParaRPr lang="en-US" dirty="0"/>
          </a:p>
          <a:p>
            <a:pPr lvl="1"/>
            <a:r>
              <a:rPr lang="en-US" dirty="0" smtClean="0"/>
              <a:t>Meeting face to face with local staffers </a:t>
            </a:r>
          </a:p>
          <a:p>
            <a:pPr lvl="1"/>
            <a:r>
              <a:rPr lang="en-US" dirty="0" smtClean="0"/>
              <a:t>Becoming the trusted experts</a:t>
            </a:r>
          </a:p>
        </p:txBody>
      </p:sp>
    </p:spTree>
    <p:extLst>
      <p:ext uri="{BB962C8B-B14F-4D97-AF65-F5344CB8AC3E}">
        <p14:creationId xmlns:p14="http://schemas.microsoft.com/office/powerpoint/2010/main" val="223804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712"/>
          <a:stretch/>
        </p:blipFill>
        <p:spPr bwMode="auto">
          <a:xfrm>
            <a:off x="1090244" y="1901825"/>
            <a:ext cx="6927607" cy="40975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610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42975" y="2098993"/>
            <a:ext cx="6619875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Roger </a:t>
            </a:r>
            <a:r>
              <a:rPr lang="en-US" sz="2800" b="1" dirty="0" err="1" smtClean="0"/>
              <a:t>Manno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i="1" dirty="0"/>
              <a:t>Democrat, District 19, </a:t>
            </a:r>
            <a:r>
              <a:rPr lang="en-US" sz="2400" i="1" dirty="0">
                <a:hlinkClick r:id="rId2"/>
              </a:rPr>
              <a:t>Montgomery County</a:t>
            </a:r>
            <a:r>
              <a:rPr lang="en-US" sz="2400" dirty="0"/>
              <a:t> </a:t>
            </a:r>
          </a:p>
          <a:p>
            <a:r>
              <a:rPr lang="en-US" sz="2400" dirty="0"/>
              <a:t>James Senate Office Building, Room 102</a:t>
            </a:r>
            <a:br>
              <a:rPr lang="en-US" sz="2400" dirty="0"/>
            </a:br>
            <a:r>
              <a:rPr lang="en-US" sz="2400" dirty="0"/>
              <a:t>11 Bladen </a:t>
            </a:r>
            <a:r>
              <a:rPr lang="en-US" sz="2400" dirty="0" smtClean="0"/>
              <a:t>Street</a:t>
            </a:r>
          </a:p>
          <a:p>
            <a:r>
              <a:rPr lang="en-US" sz="2400" dirty="0" smtClean="0"/>
              <a:t>Annapolis</a:t>
            </a:r>
            <a:r>
              <a:rPr lang="en-US" sz="2400" dirty="0"/>
              <a:t>, MD 21401</a:t>
            </a:r>
            <a:br>
              <a:rPr lang="en-US" sz="2400" dirty="0"/>
            </a:br>
            <a:endParaRPr lang="en-US" sz="2400" dirty="0" smtClean="0"/>
          </a:p>
          <a:p>
            <a:r>
              <a:rPr lang="en-US" sz="2400" smtClean="0"/>
              <a:t>410.841.3151</a:t>
            </a:r>
            <a:r>
              <a:rPr lang="en-US" sz="2400" dirty="0" smtClean="0"/>
              <a:t>, 301.858.3151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1.800.492.7122</a:t>
            </a:r>
            <a:r>
              <a:rPr lang="en-US" sz="2400" dirty="0"/>
              <a:t>, ext. 3151 (toll free)</a:t>
            </a:r>
            <a:br>
              <a:rPr lang="en-US" sz="2400" dirty="0"/>
            </a:br>
            <a:r>
              <a:rPr lang="en-US" sz="2400" dirty="0" smtClean="0"/>
              <a:t>email</a:t>
            </a:r>
            <a:r>
              <a:rPr lang="en-US" sz="2400" dirty="0"/>
              <a:t>: </a:t>
            </a:r>
            <a:r>
              <a:rPr lang="en-US" sz="2400" dirty="0">
                <a:hlinkClick r:id="rId3"/>
              </a:rPr>
              <a:t>roger.manno@senate.state.md.us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fax: </a:t>
            </a:r>
            <a:r>
              <a:rPr lang="en-US" sz="2400" dirty="0" smtClean="0"/>
              <a:t>410.841.3740, 301.858.3740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11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000" b="1" dirty="0" smtClean="0"/>
              <a:t>HLAA Support for Advocacy </a:t>
            </a:r>
          </a:p>
          <a:p>
            <a:pPr marL="0" indent="0" algn="ctr">
              <a:buNone/>
            </a:pPr>
            <a:r>
              <a:rPr lang="en-US" sz="4000" b="1" dirty="0" smtClean="0"/>
              <a:t>in the States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3277578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900" b="1" dirty="0" smtClean="0"/>
              <a:t>HLAA Supports State Advocates</a:t>
            </a:r>
          </a:p>
          <a:p>
            <a:r>
              <a:rPr lang="en-US" dirty="0" smtClean="0"/>
              <a:t>In the works: new section of the HLAA website: </a:t>
            </a:r>
            <a:r>
              <a:rPr lang="en-US" dirty="0" smtClean="0">
                <a:hlinkClick r:id="rId2"/>
              </a:rPr>
              <a:t>www.hearingloss.org</a:t>
            </a:r>
            <a:r>
              <a:rPr lang="en-US" dirty="0" smtClean="0"/>
              <a:t> under HLAA Advocacy section</a:t>
            </a:r>
          </a:p>
          <a:p>
            <a:pPr lvl="1"/>
            <a:r>
              <a:rPr lang="en-US" sz="2800" dirty="0" smtClean="0"/>
              <a:t>Text of recent legislation/statutes </a:t>
            </a:r>
          </a:p>
          <a:p>
            <a:pPr lvl="1"/>
            <a:r>
              <a:rPr lang="en-US" sz="2800" dirty="0"/>
              <a:t>M</a:t>
            </a:r>
            <a:r>
              <a:rPr lang="en-US" sz="2800" dirty="0" smtClean="0"/>
              <a:t>odel bills</a:t>
            </a:r>
          </a:p>
          <a:p>
            <a:pPr lvl="1"/>
            <a:r>
              <a:rPr lang="en-US" sz="2800" dirty="0"/>
              <a:t>T</a:t>
            </a:r>
            <a:r>
              <a:rPr lang="en-US" sz="2800" dirty="0" smtClean="0"/>
              <a:t>alking points</a:t>
            </a:r>
          </a:p>
          <a:p>
            <a:pPr lvl="1"/>
            <a:r>
              <a:rPr lang="en-US" sz="2800" dirty="0" smtClean="0"/>
              <a:t>Advocacy Tips</a:t>
            </a:r>
          </a:p>
        </p:txBody>
      </p:sp>
    </p:spTree>
    <p:extLst>
      <p:ext uri="{BB962C8B-B14F-4D97-AF65-F5344CB8AC3E}">
        <p14:creationId xmlns:p14="http://schemas.microsoft.com/office/powerpoint/2010/main" val="31032266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sz="3600" b="1" dirty="0">
                <a:solidFill>
                  <a:prstClr val="black"/>
                </a:solidFill>
              </a:rPr>
              <a:t>HLAA Supports State </a:t>
            </a:r>
            <a:r>
              <a:rPr lang="en-US" sz="3600" b="1" dirty="0" smtClean="0">
                <a:solidFill>
                  <a:prstClr val="black"/>
                </a:solidFill>
              </a:rPr>
              <a:t>Advocates</a:t>
            </a:r>
          </a:p>
          <a:p>
            <a:pPr marL="0" lvl="0" indent="0">
              <a:buNone/>
            </a:pPr>
            <a:r>
              <a:rPr lang="en-US" dirty="0"/>
              <a:t>In the works: new section of the </a:t>
            </a:r>
            <a:r>
              <a:rPr lang="en-US" dirty="0" smtClean="0"/>
              <a:t>HLAA website </a:t>
            </a:r>
            <a:r>
              <a:rPr lang="en-US" dirty="0" smtClean="0">
                <a:hlinkClick r:id="rId2"/>
              </a:rPr>
              <a:t>www.hearingloss.org</a:t>
            </a:r>
            <a:r>
              <a:rPr lang="en-US" dirty="0" smtClean="0"/>
              <a:t> under </a:t>
            </a:r>
            <a:r>
              <a:rPr lang="en-US" dirty="0"/>
              <a:t>HLAA Advocacy </a:t>
            </a:r>
            <a:r>
              <a:rPr lang="en-US" dirty="0" smtClean="0"/>
              <a:t>section</a:t>
            </a:r>
          </a:p>
          <a:p>
            <a:pPr marL="579438"/>
            <a:r>
              <a:rPr lang="en-US" dirty="0" smtClean="0"/>
              <a:t>We </a:t>
            </a:r>
            <a:r>
              <a:rPr lang="en-US" dirty="0"/>
              <a:t>need your feedback! </a:t>
            </a:r>
          </a:p>
          <a:p>
            <a:pPr marL="579438"/>
            <a:r>
              <a:rPr lang="en-US" dirty="0"/>
              <a:t>What should be included, or left out</a:t>
            </a:r>
          </a:p>
          <a:p>
            <a:pPr marL="579438"/>
            <a:r>
              <a:rPr lang="en-US" dirty="0"/>
              <a:t>Is it helpful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8999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C:\Users\lhamlin\AppData\Local\Microsoft\Windows\Temporary Internet Files\Content.IE5\Y6QOBV1Q\Man-With-Question-04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3194" y="2006931"/>
            <a:ext cx="4298866" cy="382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232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Agenda</a:t>
            </a:r>
            <a:endParaRPr lang="en-US" sz="3600" b="1" dirty="0"/>
          </a:p>
          <a:p>
            <a:r>
              <a:rPr lang="en-US" dirty="0" smtClean="0"/>
              <a:t>Federal and State Laws: </a:t>
            </a:r>
          </a:p>
          <a:p>
            <a:pPr marL="457200" lvl="1" indent="0">
              <a:buNone/>
            </a:pPr>
            <a:r>
              <a:rPr lang="en-US" sz="2800" dirty="0" smtClean="0"/>
              <a:t>Where Are </a:t>
            </a:r>
            <a:r>
              <a:rPr lang="en-US" sz="2800" dirty="0"/>
              <a:t>W</a:t>
            </a:r>
            <a:r>
              <a:rPr lang="en-US" sz="2800" dirty="0" smtClean="0"/>
              <a:t>e? Where </a:t>
            </a:r>
            <a:r>
              <a:rPr lang="en-US" sz="2800" dirty="0"/>
              <a:t>D</a:t>
            </a:r>
            <a:r>
              <a:rPr lang="en-US" sz="2800" dirty="0" smtClean="0"/>
              <a:t>o </a:t>
            </a:r>
            <a:r>
              <a:rPr lang="en-US" sz="2800" dirty="0"/>
              <a:t>W</a:t>
            </a:r>
            <a:r>
              <a:rPr lang="en-US" sz="2800" dirty="0" smtClean="0"/>
              <a:t>e Want to Go?</a:t>
            </a:r>
          </a:p>
          <a:p>
            <a:endParaRPr lang="en-US" dirty="0" smtClean="0"/>
          </a:p>
          <a:p>
            <a:r>
              <a:rPr lang="en-US" dirty="0" smtClean="0"/>
              <a:t>Tips for Effective Advocacy </a:t>
            </a:r>
          </a:p>
          <a:p>
            <a:endParaRPr lang="en-US" dirty="0" smtClean="0"/>
          </a:p>
          <a:p>
            <a:r>
              <a:rPr lang="en-US" dirty="0" smtClean="0"/>
              <a:t>HLAA Support for Advocacy in the States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31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 smtClean="0"/>
              <a:t>Lise Hamlin, Director </a:t>
            </a:r>
            <a:r>
              <a:rPr lang="en-US" sz="2400" dirty="0"/>
              <a:t>of Public </a:t>
            </a:r>
            <a:r>
              <a:rPr lang="en-US" sz="2400" dirty="0" smtClean="0"/>
              <a:t>Policy</a:t>
            </a:r>
          </a:p>
          <a:p>
            <a:pPr marL="0" indent="0" algn="ctr">
              <a:buNone/>
            </a:pPr>
            <a:r>
              <a:rPr lang="en-US" sz="2400" dirty="0" smtClean="0"/>
              <a:t>Hearing </a:t>
            </a:r>
            <a:r>
              <a:rPr lang="en-US" sz="2400" dirty="0"/>
              <a:t>Loss Association of America</a:t>
            </a:r>
          </a:p>
          <a:p>
            <a:pPr marL="0" indent="0" algn="ctr">
              <a:buNone/>
            </a:pPr>
            <a:r>
              <a:rPr lang="en-US" sz="2400" dirty="0"/>
              <a:t>7910 </a:t>
            </a:r>
            <a:r>
              <a:rPr lang="en-US" sz="2400" dirty="0" err="1"/>
              <a:t>Woodmont</a:t>
            </a:r>
            <a:r>
              <a:rPr lang="en-US" sz="2400" dirty="0"/>
              <a:t> Avenue, Suite 1200</a:t>
            </a:r>
          </a:p>
          <a:p>
            <a:pPr marL="0" indent="0" algn="ctr">
              <a:buNone/>
            </a:pPr>
            <a:r>
              <a:rPr lang="en-US" sz="2400" dirty="0"/>
              <a:t>Bethesda, MD 20814</a:t>
            </a:r>
          </a:p>
          <a:p>
            <a:pPr marL="0" indent="0" algn="ctr">
              <a:buNone/>
            </a:pPr>
            <a:r>
              <a:rPr lang="en-US" sz="2400" dirty="0" smtClean="0">
                <a:hlinkClick r:id="rId2"/>
              </a:rPr>
              <a:t>www.hearingloss.org</a:t>
            </a:r>
            <a:r>
              <a:rPr lang="en-US" sz="2400" dirty="0" smtClean="0"/>
              <a:t> </a:t>
            </a:r>
            <a:endParaRPr lang="en-US" sz="2400" dirty="0"/>
          </a:p>
          <a:p>
            <a:pPr marL="0" indent="0" algn="ctr">
              <a:buNone/>
            </a:pPr>
            <a:r>
              <a:rPr lang="en-US" sz="2400" dirty="0" smtClean="0">
                <a:hlinkClick r:id="rId3"/>
              </a:rPr>
              <a:t>lhamlin@hearingloss.org</a:t>
            </a:r>
            <a:r>
              <a:rPr lang="en-US" sz="2400" dirty="0" smtClean="0"/>
              <a:t> </a:t>
            </a:r>
          </a:p>
          <a:p>
            <a:pPr marL="0" indent="0" algn="ctr">
              <a:buNone/>
            </a:pPr>
            <a:r>
              <a:rPr lang="en-US" sz="2400" dirty="0" smtClean="0"/>
              <a:t> 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45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000" b="1" dirty="0" smtClean="0"/>
              <a:t>Federal and State Laws: </a:t>
            </a:r>
          </a:p>
          <a:p>
            <a:pPr marL="0" indent="0" algn="ctr">
              <a:buNone/>
            </a:pPr>
            <a:r>
              <a:rPr lang="en-US" sz="4000" b="1" dirty="0" smtClean="0"/>
              <a:t>Where </a:t>
            </a:r>
            <a:r>
              <a:rPr lang="en-US" sz="4000" b="1" dirty="0"/>
              <a:t>Are </a:t>
            </a:r>
            <a:r>
              <a:rPr lang="en-US" sz="4000" b="1" dirty="0" smtClean="0"/>
              <a:t>We</a:t>
            </a:r>
            <a:r>
              <a:rPr lang="en-US" sz="4000" b="1" dirty="0"/>
              <a:t>?</a:t>
            </a:r>
            <a:r>
              <a:rPr lang="en-US" sz="4000" b="1" dirty="0" smtClean="0"/>
              <a:t> </a:t>
            </a:r>
          </a:p>
          <a:p>
            <a:pPr marL="0" indent="0" algn="ctr">
              <a:buNone/>
            </a:pPr>
            <a:r>
              <a:rPr lang="en-US" sz="4000" b="1" dirty="0" smtClean="0"/>
              <a:t>Where Do </a:t>
            </a:r>
            <a:r>
              <a:rPr lang="en-US" sz="4000" b="1" dirty="0"/>
              <a:t>W</a:t>
            </a:r>
            <a:r>
              <a:rPr lang="en-US" sz="4000" b="1" dirty="0" smtClean="0"/>
              <a:t>e </a:t>
            </a:r>
            <a:r>
              <a:rPr lang="en-US" sz="4000" b="1" dirty="0"/>
              <a:t>W</a:t>
            </a:r>
            <a:r>
              <a:rPr lang="en-US" sz="4000" b="1" dirty="0" smtClean="0"/>
              <a:t>ant to Go?</a:t>
            </a:r>
            <a:endParaRPr lang="en-US" sz="4000" b="1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596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500" b="1" dirty="0" smtClean="0"/>
              <a:t>National Academy of Sciences, Engineering, and Medicine (NAS) Report</a:t>
            </a:r>
          </a:p>
          <a:p>
            <a:r>
              <a:rPr lang="en-US" dirty="0" smtClean="0"/>
              <a:t>June 2, 2016 release: “Affordable and Accessible Hearing Health Care for Adults”</a:t>
            </a:r>
          </a:p>
          <a:p>
            <a:r>
              <a:rPr lang="en-US" dirty="0" smtClean="0"/>
              <a:t>NAS issued 12 Recommendations </a:t>
            </a:r>
          </a:p>
          <a:p>
            <a:r>
              <a:rPr lang="en-US" dirty="0" smtClean="0"/>
              <a:t>nas.edu/hearing  </a:t>
            </a:r>
          </a:p>
        </p:txBody>
      </p:sp>
      <p:pic>
        <p:nvPicPr>
          <p:cNvPr id="4" name="Picture 3" descr="http://images.nap.edu/images/cover.php?id=2344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60380">
            <a:off x="6124072" y="3722954"/>
            <a:ext cx="1641493" cy="2185476"/>
          </a:xfrm>
          <a:prstGeom prst="rect">
            <a:avLst/>
          </a:prstGeom>
          <a:noFill/>
          <a:ln>
            <a:noFill/>
          </a:ln>
          <a:effectLst>
            <a:outerShdw blurRad="50800" dist="88900" dir="36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66033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741" y="2074984"/>
            <a:ext cx="8527073" cy="398098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900" b="1" dirty="0" smtClean="0"/>
              <a:t>The Over the Counter Hearing Aid Act </a:t>
            </a:r>
          </a:p>
          <a:p>
            <a:r>
              <a:rPr lang="en-US" sz="3000" dirty="0" smtClean="0"/>
              <a:t>NAS Report Recommendation #7: </a:t>
            </a:r>
            <a:r>
              <a:rPr lang="en-US" sz="3000" dirty="0"/>
              <a:t>Implement a new category for </a:t>
            </a:r>
            <a:r>
              <a:rPr lang="en-US" sz="3000" dirty="0" smtClean="0"/>
              <a:t>over-the-counter wearable </a:t>
            </a:r>
            <a:r>
              <a:rPr lang="en-US" sz="3000" dirty="0"/>
              <a:t>hearing </a:t>
            </a:r>
            <a:r>
              <a:rPr lang="en-US" sz="3000" dirty="0" smtClean="0"/>
              <a:t>devices</a:t>
            </a:r>
          </a:p>
          <a:p>
            <a:r>
              <a:rPr lang="en-US" sz="3000" dirty="0" smtClean="0"/>
              <a:t>The OTC Hearing </a:t>
            </a:r>
            <a:r>
              <a:rPr lang="en-US" sz="3000" dirty="0"/>
              <a:t>A</a:t>
            </a:r>
            <a:r>
              <a:rPr lang="en-US" sz="3000" dirty="0" smtClean="0"/>
              <a:t>id Act, signed into law 8/18/17</a:t>
            </a:r>
            <a:endParaRPr lang="en-US" sz="3000" dirty="0"/>
          </a:p>
          <a:p>
            <a:r>
              <a:rPr lang="en-US" sz="3000" dirty="0" smtClean="0"/>
              <a:t>OTC hearing devices will be available for adults </a:t>
            </a:r>
            <a:r>
              <a:rPr lang="en-US" sz="3000" dirty="0"/>
              <a:t>with mild to moderate hearing loss </a:t>
            </a:r>
            <a:r>
              <a:rPr lang="en-US" sz="3000" dirty="0" smtClean="0"/>
              <a:t>after 2020</a:t>
            </a:r>
          </a:p>
          <a:p>
            <a:r>
              <a:rPr lang="en-US" sz="3000" dirty="0" smtClean="0"/>
              <a:t>FDA has not yet started the public rulemaking process, expected later this year</a:t>
            </a:r>
            <a:endParaRPr lang="en-US" sz="3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580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21905"/>
            <a:ext cx="7886700" cy="401548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="1" dirty="0"/>
              <a:t>The Over the Counter Hearing Aid Act of </a:t>
            </a:r>
            <a:r>
              <a:rPr lang="en-US" sz="3200" b="1" dirty="0" smtClean="0"/>
              <a:t>2017</a:t>
            </a:r>
          </a:p>
          <a:p>
            <a:r>
              <a:rPr lang="en-US" dirty="0" smtClean="0"/>
              <a:t>We expect this law to change the way hearing health care is delivered in the U.S.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Competition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Innovation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Unbundling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Transparency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Consumer responsibility</a:t>
            </a:r>
          </a:p>
          <a:p>
            <a:r>
              <a:rPr lang="en-US" dirty="0" smtClean="0"/>
              <a:t>HLAA will be educating and informing consumers about OTC products, standards, labeling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608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 smtClean="0"/>
              <a:t>Medicare Expansion Bills</a:t>
            </a:r>
            <a:endParaRPr lang="en-US" sz="3600" b="1" dirty="0"/>
          </a:p>
          <a:p>
            <a:r>
              <a:rPr lang="en-US" dirty="0"/>
              <a:t>HR 1393: “Medicare Dental, Vision and Hearing Benefit Act of 2019,” Rep. Lloyd Doggett (TX)</a:t>
            </a:r>
          </a:p>
          <a:p>
            <a:r>
              <a:rPr lang="en-US" dirty="0"/>
              <a:t>HR 1518: “Medicare Hearing Aid Coverage Act of 2019,” Rep. Debbie Dingell (MI)</a:t>
            </a:r>
          </a:p>
          <a:p>
            <a:r>
              <a:rPr lang="en-US" dirty="0" smtClean="0"/>
              <a:t>HR 576</a:t>
            </a:r>
            <a:r>
              <a:rPr lang="en-US" dirty="0"/>
              <a:t>: “Seniors Have Eyes, Ears, and Teeth Act,” Rep. Lucille </a:t>
            </a:r>
            <a:r>
              <a:rPr lang="en-US" dirty="0" smtClean="0"/>
              <a:t>Roybal-Allard </a:t>
            </a:r>
            <a:r>
              <a:rPr lang="en-US" dirty="0"/>
              <a:t>(CA)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41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528" y="1881228"/>
            <a:ext cx="7886700" cy="417960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500" b="1" dirty="0" smtClean="0"/>
              <a:t>State Laws</a:t>
            </a:r>
            <a:endParaRPr lang="en-US" sz="3500" b="1" dirty="0"/>
          </a:p>
          <a:p>
            <a:pPr lvl="1"/>
            <a:r>
              <a:rPr lang="en-US" sz="2800" dirty="0"/>
              <a:t>Loop </a:t>
            </a:r>
            <a:r>
              <a:rPr lang="en-US" sz="2800" dirty="0" smtClean="0"/>
              <a:t>legislation</a:t>
            </a:r>
          </a:p>
          <a:p>
            <a:pPr lvl="2"/>
            <a:r>
              <a:rPr lang="en-US" sz="2800" dirty="0" smtClean="0"/>
              <a:t>New York City bill </a:t>
            </a:r>
            <a:r>
              <a:rPr lang="en-US" sz="2800" dirty="0"/>
              <a:t>provides for the installation of hearing loops in city-funded capital </a:t>
            </a:r>
            <a:r>
              <a:rPr lang="en-US" sz="2800" dirty="0" smtClean="0"/>
              <a:t>projects</a:t>
            </a:r>
          </a:p>
          <a:p>
            <a:pPr lvl="2"/>
            <a:r>
              <a:rPr lang="en-US" sz="2800" dirty="0" smtClean="0"/>
              <a:t>Maryland and Minnesota statues require state funded buildings to include hearing loops</a:t>
            </a:r>
            <a:endParaRPr lang="en-US" sz="2800" dirty="0"/>
          </a:p>
          <a:p>
            <a:pPr lvl="1"/>
            <a:endParaRPr lang="en-US" sz="1200" dirty="0" smtClean="0"/>
          </a:p>
          <a:p>
            <a:pPr lvl="1"/>
            <a:r>
              <a:rPr lang="en-US" sz="2800" dirty="0" smtClean="0"/>
              <a:t>Telecoil legislation</a:t>
            </a:r>
          </a:p>
          <a:p>
            <a:pPr lvl="2"/>
            <a:r>
              <a:rPr lang="en-US" sz="2800" dirty="0"/>
              <a:t>Arizona, Delaware, Florida, New York,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Rhode </a:t>
            </a:r>
            <a:r>
              <a:rPr lang="en-US" sz="2800" dirty="0"/>
              <a:t>Island and </a:t>
            </a:r>
            <a:r>
              <a:rPr lang="en-US" sz="2800" dirty="0" smtClean="0"/>
              <a:t>Utah</a:t>
            </a:r>
          </a:p>
          <a:p>
            <a:pPr lvl="2"/>
            <a:r>
              <a:rPr lang="en-US" sz="2800" dirty="0" smtClean="0"/>
              <a:t>New this year: </a:t>
            </a:r>
            <a:r>
              <a:rPr lang="en-US" sz="2800" dirty="0" smtClean="0">
                <a:ea typeface="Calibri"/>
                <a:cs typeface="Times New Roman"/>
              </a:rPr>
              <a:t>Indiana</a:t>
            </a:r>
            <a:r>
              <a:rPr lang="en-US" sz="2800" dirty="0">
                <a:ea typeface="Calibri"/>
                <a:cs typeface="Times New Roman"/>
              </a:rPr>
              <a:t>, New Mexico and Washington </a:t>
            </a:r>
            <a:endParaRPr lang="en-US" sz="2800" dirty="0" smtClean="0"/>
          </a:p>
          <a:p>
            <a:pPr lvl="2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08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018" y="1946030"/>
            <a:ext cx="8503627" cy="409135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11200" b="1" dirty="0" smtClean="0"/>
              <a:t>State Laws</a:t>
            </a:r>
          </a:p>
          <a:p>
            <a:r>
              <a:rPr lang="en-US" sz="8800" dirty="0" smtClean="0"/>
              <a:t>Hearing </a:t>
            </a:r>
            <a:r>
              <a:rPr lang="en-US" sz="8800" dirty="0"/>
              <a:t>aid insurance </a:t>
            </a:r>
            <a:r>
              <a:rPr lang="en-US" sz="8800" dirty="0" smtClean="0"/>
              <a:t>coverage</a:t>
            </a:r>
          </a:p>
          <a:p>
            <a:pPr lvl="1">
              <a:lnSpc>
                <a:spcPct val="120000"/>
              </a:lnSpc>
            </a:pPr>
            <a:r>
              <a:rPr lang="en-US" sz="8800" dirty="0"/>
              <a:t>4</a:t>
            </a:r>
            <a:r>
              <a:rPr lang="en-US" sz="8800" dirty="0" smtClean="0"/>
              <a:t> states require </a:t>
            </a:r>
            <a:r>
              <a:rPr lang="en-US" sz="8800" dirty="0"/>
              <a:t>coverage for </a:t>
            </a:r>
            <a:r>
              <a:rPr lang="en-US" sz="8800" dirty="0" smtClean="0"/>
              <a:t>children </a:t>
            </a:r>
            <a:r>
              <a:rPr lang="en-US" sz="8800" dirty="0"/>
              <a:t>and </a:t>
            </a:r>
            <a:r>
              <a:rPr lang="en-US" sz="8800" dirty="0" smtClean="0"/>
              <a:t>adults: </a:t>
            </a:r>
            <a:r>
              <a:rPr lang="en-US" sz="8800" dirty="0"/>
              <a:t>Arkansas, Connecticut, </a:t>
            </a:r>
            <a:r>
              <a:rPr lang="en-US" sz="8800" dirty="0" smtClean="0"/>
              <a:t>New </a:t>
            </a:r>
            <a:r>
              <a:rPr lang="en-US" sz="8800" dirty="0"/>
              <a:t>Hampshire, and Rhode </a:t>
            </a:r>
            <a:r>
              <a:rPr lang="en-US" sz="8800" dirty="0" smtClean="0"/>
              <a:t>Island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endParaRPr lang="en-US" sz="5600" dirty="0"/>
          </a:p>
          <a:p>
            <a:pPr lvl="1">
              <a:lnSpc>
                <a:spcPct val="120000"/>
              </a:lnSpc>
            </a:pPr>
            <a:r>
              <a:rPr lang="en-US" sz="8800" dirty="0" smtClean="0"/>
              <a:t>18 </a:t>
            </a:r>
            <a:r>
              <a:rPr lang="en-US" sz="8800" dirty="0"/>
              <a:t>states mandate coverage only for </a:t>
            </a:r>
            <a:r>
              <a:rPr lang="en-US" sz="8800" dirty="0" smtClean="0"/>
              <a:t>children: Colorado</a:t>
            </a:r>
            <a:r>
              <a:rPr lang="en-US" sz="8800" dirty="0"/>
              <a:t>, Delaware, Georgia, </a:t>
            </a:r>
            <a:r>
              <a:rPr lang="en-US" sz="8800" dirty="0" smtClean="0"/>
              <a:t>Illinois, Kentucky</a:t>
            </a:r>
            <a:r>
              <a:rPr lang="en-US" sz="8800" dirty="0"/>
              <a:t>, Louisiana, Maine, Maryland, Massachusetts, Minnesota, Missouri, </a:t>
            </a:r>
            <a:r>
              <a:rPr lang="en-US" sz="8800" smtClean="0"/>
              <a:t>Nebraska, New </a:t>
            </a:r>
            <a:r>
              <a:rPr lang="en-US" sz="8800" dirty="0"/>
              <a:t>Jersey, New Mexico, North Carolina, Oklahoma, Oregon, Tennessee, and </a:t>
            </a:r>
            <a:r>
              <a:rPr lang="en-US" sz="8800" dirty="0" smtClean="0"/>
              <a:t>Texas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endParaRPr lang="en-US" sz="5600" dirty="0" smtClean="0"/>
          </a:p>
          <a:p>
            <a:pPr lvl="1">
              <a:lnSpc>
                <a:spcPct val="120000"/>
              </a:lnSpc>
            </a:pPr>
            <a:r>
              <a:rPr lang="en-US" sz="8800" dirty="0" smtClean="0"/>
              <a:t>Wisconsin </a:t>
            </a:r>
            <a:r>
              <a:rPr lang="en-US" sz="8800" dirty="0"/>
              <a:t>requires coverage not only for hearing aids but also for cochlear implants for </a:t>
            </a:r>
            <a:r>
              <a:rPr lang="en-US" sz="8800" dirty="0" smtClean="0"/>
              <a:t>children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2217591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</TotalTime>
  <Words>645</Words>
  <Application>Microsoft Office PowerPoint</Application>
  <PresentationFormat>On-screen Show (4:3)</PresentationFormat>
  <Paragraphs>109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HLAA Advocacy 2019  for Leaders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CMIAV</dc:creator>
  <cp:lastModifiedBy>Lise Hamlin</cp:lastModifiedBy>
  <cp:revision>49</cp:revision>
  <cp:lastPrinted>2019-05-19T15:13:56Z</cp:lastPrinted>
  <dcterms:created xsi:type="dcterms:W3CDTF">2017-03-02T17:05:59Z</dcterms:created>
  <dcterms:modified xsi:type="dcterms:W3CDTF">2019-06-12T18:22:20Z</dcterms:modified>
</cp:coreProperties>
</file>